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58" r:id="rId5"/>
    <p:sldId id="259" r:id="rId6"/>
    <p:sldId id="266" r:id="rId7"/>
    <p:sldId id="267" r:id="rId8"/>
    <p:sldId id="268" r:id="rId9"/>
    <p:sldId id="269" r:id="rId10"/>
    <p:sldId id="261" r:id="rId11"/>
    <p:sldId id="262" r:id="rId12"/>
    <p:sldId id="264" r:id="rId13"/>
    <p:sldId id="270" r:id="rId14"/>
    <p:sldId id="26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941A397D-A16D-4168-A8FB-CE8340C4A1A8}"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4966C-25DD-459D-AFD9-51D87478E35A}"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A397D-A16D-4168-A8FB-CE8340C4A1A8}"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4966C-25DD-459D-AFD9-51D87478E3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A397D-A16D-4168-A8FB-CE8340C4A1A8}"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4966C-25DD-459D-AFD9-51D87478E3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1A397D-A16D-4168-A8FB-CE8340C4A1A8}" type="datetimeFigureOut">
              <a:rPr lang="en-US" smtClean="0"/>
              <a:t>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24966C-25DD-459D-AFD9-51D87478E3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941A397D-A16D-4168-A8FB-CE8340C4A1A8}" type="datetimeFigureOut">
              <a:rPr lang="en-US" smtClean="0"/>
              <a:t>2/7/2014</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5E24966C-25DD-459D-AFD9-51D87478E35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1A397D-A16D-4168-A8FB-CE8340C4A1A8}" type="datetimeFigureOut">
              <a:rPr lang="en-US" smtClean="0"/>
              <a:t>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4966C-25DD-459D-AFD9-51D87478E3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1A397D-A16D-4168-A8FB-CE8340C4A1A8}" type="datetimeFigureOut">
              <a:rPr lang="en-US" smtClean="0"/>
              <a:t>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24966C-25DD-459D-AFD9-51D87478E3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1A397D-A16D-4168-A8FB-CE8340C4A1A8}" type="datetimeFigureOut">
              <a:rPr lang="en-US" smtClean="0"/>
              <a:t>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24966C-25DD-459D-AFD9-51D87478E3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1A397D-A16D-4168-A8FB-CE8340C4A1A8}" type="datetimeFigureOut">
              <a:rPr lang="en-US" smtClean="0"/>
              <a:t>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24966C-25DD-459D-AFD9-51D87478E3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41A397D-A16D-4168-A8FB-CE8340C4A1A8}" type="datetimeFigureOut">
              <a:rPr lang="en-US" smtClean="0"/>
              <a:t>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4966C-25DD-459D-AFD9-51D87478E35A}"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941A397D-A16D-4168-A8FB-CE8340C4A1A8}" type="datetimeFigureOut">
              <a:rPr lang="en-US" smtClean="0"/>
              <a:t>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24966C-25DD-459D-AFD9-51D87478E35A}"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941A397D-A16D-4168-A8FB-CE8340C4A1A8}" type="datetimeFigureOut">
              <a:rPr lang="en-US" smtClean="0"/>
              <a:t>2/7/2014</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E24966C-25DD-459D-AFD9-51D87478E35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130425"/>
            <a:ext cx="4396680" cy="1600327"/>
          </a:xfrm>
        </p:spPr>
        <p:txBody>
          <a:bodyPr/>
          <a:lstStyle/>
          <a:p>
            <a:r>
              <a:rPr lang="en-CA" dirty="0" smtClean="0"/>
              <a:t>History Of </a:t>
            </a:r>
            <a:br>
              <a:rPr lang="en-CA" dirty="0" smtClean="0"/>
            </a:br>
            <a:r>
              <a:rPr lang="en-CA" dirty="0" smtClean="0"/>
              <a:t>Computers</a:t>
            </a:r>
            <a:endParaRPr lang="en-US" dirty="0"/>
          </a:p>
        </p:txBody>
      </p:sp>
      <p:sp>
        <p:nvSpPr>
          <p:cNvPr id="3" name="Subtitle 2"/>
          <p:cNvSpPr>
            <a:spLocks noGrp="1"/>
          </p:cNvSpPr>
          <p:nvPr>
            <p:ph type="subTitle" idx="1"/>
          </p:nvPr>
        </p:nvSpPr>
        <p:spPr/>
        <p:txBody>
          <a:bodyPr>
            <a:normAutofit/>
          </a:bodyPr>
          <a:lstStyle/>
          <a:p>
            <a:r>
              <a:rPr lang="en-CA" dirty="0" smtClean="0"/>
              <a:t>Created By : Jesse Cardoso, Kyle </a:t>
            </a:r>
            <a:r>
              <a:rPr lang="en-CA" dirty="0" err="1" smtClean="0"/>
              <a:t>Balsdon</a:t>
            </a:r>
            <a:r>
              <a:rPr lang="en-CA" dirty="0"/>
              <a:t> </a:t>
            </a:r>
            <a:r>
              <a:rPr lang="en-CA" dirty="0" smtClean="0"/>
              <a:t>&amp; Justin </a:t>
            </a:r>
            <a:r>
              <a:rPr lang="en-CA" dirty="0" err="1" smtClean="0"/>
              <a:t>Bukovec</a:t>
            </a:r>
            <a:endParaRPr lang="en-US" dirty="0"/>
          </a:p>
        </p:txBody>
      </p:sp>
    </p:spTree>
    <p:extLst>
      <p:ext uri="{BB962C8B-B14F-4D97-AF65-F5344CB8AC3E}">
        <p14:creationId xmlns:p14="http://schemas.microsoft.com/office/powerpoint/2010/main" val="40723857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Charles Babbage</a:t>
            </a:r>
            <a:r>
              <a:rPr lang="en-US" sz="1600" dirty="0">
                <a:latin typeface="Arial Black" pitchFamily="34" charset="0"/>
              </a:rPr>
              <a:t>1830’s</a:t>
            </a:r>
            <a:r>
              <a:rPr lang="en-US" dirty="0"/>
              <a:t> </a:t>
            </a:r>
          </a:p>
        </p:txBody>
      </p:sp>
      <p:sp>
        <p:nvSpPr>
          <p:cNvPr id="3" name="Content Placeholder 2"/>
          <p:cNvSpPr>
            <a:spLocks noGrp="1"/>
          </p:cNvSpPr>
          <p:nvPr>
            <p:ph idx="1"/>
          </p:nvPr>
        </p:nvSpPr>
        <p:spPr/>
        <p:txBody>
          <a:bodyPr/>
          <a:lstStyle/>
          <a:p>
            <a:pPr marL="0" indent="0">
              <a:buNone/>
            </a:pPr>
            <a:r>
              <a:rPr lang="en-CA" dirty="0" smtClean="0"/>
              <a:t>He </a:t>
            </a:r>
            <a:r>
              <a:rPr lang="en-CA" dirty="0"/>
              <a:t>created the difference Engine analytic. The difference engine was used to compute specific polynomials (ex.  X2 + x + 4) It was often said that Babbage was a hundred years ahead of his time and the technology of his day.</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5001" y="3464489"/>
            <a:ext cx="2000250" cy="227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087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Sorting and tabulating </a:t>
            </a:r>
            <a:r>
              <a:rPr lang="en-US" dirty="0" smtClean="0"/>
              <a:t>machine</a:t>
            </a:r>
            <a:r>
              <a:rPr lang="en-US" dirty="0"/>
              <a:t> </a:t>
            </a:r>
            <a:r>
              <a:rPr lang="en-US" sz="1600" dirty="0"/>
              <a:t>1890 </a:t>
            </a:r>
            <a:endParaRPr lang="en-US" sz="1600" dirty="0"/>
          </a:p>
        </p:txBody>
      </p:sp>
      <p:sp>
        <p:nvSpPr>
          <p:cNvPr id="3" name="Content Placeholder 2"/>
          <p:cNvSpPr>
            <a:spLocks noGrp="1"/>
          </p:cNvSpPr>
          <p:nvPr>
            <p:ph idx="1"/>
          </p:nvPr>
        </p:nvSpPr>
        <p:spPr/>
        <p:txBody>
          <a:bodyPr/>
          <a:lstStyle/>
          <a:p>
            <a:pPr marL="0" indent="0">
              <a:buNone/>
            </a:pPr>
            <a:r>
              <a:rPr lang="en-CA" dirty="0"/>
              <a:t>Herman Hollerith combined the old technology of punched cards with the new electric technology of vacuum tubes. In this machine, wires poked through the holes in the punched cards then into cups of Mercury.</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068960"/>
            <a:ext cx="4334023" cy="288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688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Mark </a:t>
            </a:r>
            <a:r>
              <a:rPr lang="en-CA" dirty="0"/>
              <a:t>O</a:t>
            </a:r>
            <a:r>
              <a:rPr lang="en-CA" dirty="0" smtClean="0"/>
              <a:t>ne</a:t>
            </a:r>
            <a:r>
              <a:rPr lang="en-US" sz="1600" dirty="0"/>
              <a:t>1937</a:t>
            </a:r>
            <a:endParaRPr lang="en-US" sz="1600" dirty="0"/>
          </a:p>
        </p:txBody>
      </p:sp>
      <p:sp>
        <p:nvSpPr>
          <p:cNvPr id="3" name="Content Placeholder 2"/>
          <p:cNvSpPr>
            <a:spLocks noGrp="1"/>
          </p:cNvSpPr>
          <p:nvPr>
            <p:ph idx="1"/>
          </p:nvPr>
        </p:nvSpPr>
        <p:spPr/>
        <p:txBody>
          <a:bodyPr/>
          <a:lstStyle/>
          <a:p>
            <a:pPr marL="0" indent="0">
              <a:buNone/>
            </a:pPr>
            <a:r>
              <a:rPr lang="en-CA" dirty="0"/>
              <a:t>Howard Aiken developed the Mark1 which was a electromechanical computer. It punched paper tape and used decimal architecture. It took 4.5 seconds to multiply two 23 digit numbers.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3284984"/>
            <a:ext cx="460851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471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Steve Jobs</a:t>
            </a:r>
            <a:endParaRPr lang="en-US" dirty="0"/>
          </a:p>
        </p:txBody>
      </p:sp>
      <p:sp>
        <p:nvSpPr>
          <p:cNvPr id="3" name="Content Placeholder 2"/>
          <p:cNvSpPr>
            <a:spLocks noGrp="1"/>
          </p:cNvSpPr>
          <p:nvPr>
            <p:ph idx="1"/>
          </p:nvPr>
        </p:nvSpPr>
        <p:spPr/>
        <p:txBody>
          <a:bodyPr>
            <a:normAutofit/>
          </a:bodyPr>
          <a:lstStyle/>
          <a:p>
            <a:pPr marL="0" indent="0">
              <a:buNone/>
            </a:pPr>
            <a:r>
              <a:rPr lang="en-CA" dirty="0" smtClean="0"/>
              <a:t>Steve </a:t>
            </a:r>
            <a:r>
              <a:rPr lang="en-US" dirty="0"/>
              <a:t>Paul "Steve" Jobs (February 24, 1955 – October 5, 2011) was an American entrepreneur, marketer, and inventor. Who was the co-founder (along with Steve Wozniak and Ronald Wayne), chairman, and CEO of Apple Inc. Through Apple, he is widely recognized as a charismatic pioneer of the personal computer revolution</a:t>
            </a:r>
            <a:r>
              <a:rPr lang="en-US" u="sng" baseline="30000" dirty="0"/>
              <a:t> </a:t>
            </a:r>
            <a:r>
              <a:rPr lang="en-US" dirty="0"/>
              <a:t>and for his influential career in the computer and consumer electronics fields, transforming "one industry after another, from computers and smartphones to music and movies".</a:t>
            </a:r>
            <a:r>
              <a:rPr lang="en-US" u="sng" baseline="30000" dirty="0"/>
              <a: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581128"/>
            <a:ext cx="260032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6178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Laptop</a:t>
            </a:r>
            <a:r>
              <a:rPr lang="en-US" sz="1600" dirty="0"/>
              <a:t>1979</a:t>
            </a:r>
            <a:endParaRPr lang="en-US" dirty="0"/>
          </a:p>
        </p:txBody>
      </p:sp>
      <p:sp>
        <p:nvSpPr>
          <p:cNvPr id="3" name="Content Placeholder 2"/>
          <p:cNvSpPr>
            <a:spLocks noGrp="1"/>
          </p:cNvSpPr>
          <p:nvPr>
            <p:ph idx="1"/>
          </p:nvPr>
        </p:nvSpPr>
        <p:spPr/>
        <p:txBody>
          <a:bodyPr/>
          <a:lstStyle/>
          <a:p>
            <a:pPr marL="0" indent="0">
              <a:buNone/>
            </a:pPr>
            <a:r>
              <a:rPr lang="en-US" dirty="0" smtClean="0"/>
              <a:t>A </a:t>
            </a:r>
            <a:r>
              <a:rPr lang="en-US" dirty="0"/>
              <a:t>laptop is a portable personal computer with a clamshell form factor, suitable for mobile use. They are also sometimes called notebook</a:t>
            </a:r>
            <a:r>
              <a:rPr lang="en-US" b="1" dirty="0"/>
              <a:t> </a:t>
            </a:r>
            <a:r>
              <a:rPr lang="en-US" dirty="0"/>
              <a:t>computers or notebooks. Laptops are commonly used in a variety of settings, including work, education, and personal multimedia. They are frequently used as a primary PC platform amongst young people. </a:t>
            </a:r>
            <a:endParaRPr lang="en-US" dirty="0" smtClean="0"/>
          </a:p>
          <a:p>
            <a:pPr marL="0" indent="0">
              <a:buNone/>
            </a:pPr>
            <a:r>
              <a:rPr lang="en-US" dirty="0" smtClean="0"/>
              <a:t>A </a:t>
            </a:r>
            <a:r>
              <a:rPr lang="en-US" dirty="0"/>
              <a:t>laptop combines </a:t>
            </a:r>
            <a:r>
              <a:rPr lang="en-US" dirty="0" smtClean="0"/>
              <a:t>the</a:t>
            </a:r>
          </a:p>
          <a:p>
            <a:pPr marL="0" indent="0">
              <a:buNone/>
            </a:pPr>
            <a:r>
              <a:rPr lang="en-US" dirty="0" smtClean="0"/>
              <a:t> </a:t>
            </a:r>
            <a:r>
              <a:rPr lang="en-US" dirty="0"/>
              <a:t>components and inputs </a:t>
            </a:r>
            <a:endParaRPr lang="en-US" dirty="0" smtClean="0"/>
          </a:p>
          <a:p>
            <a:pPr marL="0" indent="0">
              <a:buNone/>
            </a:pPr>
            <a:r>
              <a:rPr lang="en-US" dirty="0" smtClean="0"/>
              <a:t>as </a:t>
            </a:r>
            <a:r>
              <a:rPr lang="en-US" dirty="0"/>
              <a:t>a desktop </a:t>
            </a:r>
            <a:r>
              <a:rPr lang="en-US" dirty="0" smtClean="0"/>
              <a:t>computer;</a:t>
            </a:r>
          </a:p>
          <a:p>
            <a:pPr marL="0" indent="0">
              <a:buNone/>
            </a:pPr>
            <a:r>
              <a:rPr lang="en-US" dirty="0" smtClean="0"/>
              <a:t> </a:t>
            </a:r>
            <a:r>
              <a:rPr lang="en-US" dirty="0"/>
              <a:t>including display, </a:t>
            </a:r>
            <a:r>
              <a:rPr lang="en-US" dirty="0" smtClean="0"/>
              <a:t>speakers</a:t>
            </a:r>
          </a:p>
          <a:p>
            <a:pPr marL="0" indent="0">
              <a:buNone/>
            </a:pPr>
            <a:r>
              <a:rPr lang="en-US" dirty="0" smtClean="0"/>
              <a:t> </a:t>
            </a:r>
            <a:r>
              <a:rPr lang="en-US" dirty="0"/>
              <a:t>keyboard, and pointing device </a:t>
            </a:r>
            <a:r>
              <a:rPr lang="en-US" dirty="0" smtClean="0"/>
              <a:t>into </a:t>
            </a:r>
            <a:r>
              <a:rPr lang="en-US" dirty="0"/>
              <a:t>a single device. </a:t>
            </a:r>
            <a:endParaRPr lang="en-US" dirty="0" smtClean="0"/>
          </a:p>
          <a:p>
            <a:pPr marL="0" indent="0">
              <a:buNone/>
            </a:pPr>
            <a:endParaRPr lang="en-US"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375" b="89286" l="0" r="100000"/>
                    </a14:imgEffect>
                  </a14:imgLayer>
                </a14:imgProps>
              </a:ext>
              <a:ext uri="{28A0092B-C50C-407E-A947-70E740481C1C}">
                <a14:useLocalDpi xmlns:a14="http://schemas.microsoft.com/office/drawing/2010/main" val="0"/>
              </a:ext>
            </a:extLst>
          </a:blip>
          <a:srcRect/>
          <a:stretch>
            <a:fillRect/>
          </a:stretch>
        </p:blipFill>
        <p:spPr bwMode="auto">
          <a:xfrm>
            <a:off x="4283968" y="3573016"/>
            <a:ext cx="2133600"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86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smtClean="0">
                <a:latin typeface="Arial Black" pitchFamily="34" charset="0"/>
                <a:cs typeface="Aharoni" pitchFamily="2" charset="-79"/>
              </a:rPr>
              <a:t>Abacus</a:t>
            </a:r>
            <a:r>
              <a:rPr lang="en-US" sz="1600" dirty="0" smtClean="0">
                <a:latin typeface="Arial Black" pitchFamily="34" charset="0"/>
                <a:cs typeface="Aharoni" pitchFamily="2" charset="-79"/>
              </a:rPr>
              <a:t>1600</a:t>
            </a:r>
            <a:r>
              <a:rPr lang="en-US" sz="1600" b="0" dirty="0" smtClean="0">
                <a:latin typeface="Arial Black" pitchFamily="34" charset="0"/>
                <a:cs typeface="Aharoni" pitchFamily="2" charset="-79"/>
              </a:rPr>
              <a:t>BC</a:t>
            </a:r>
            <a:endParaRPr lang="en-US" sz="1600" dirty="0">
              <a:latin typeface="Arial Black" pitchFamily="34" charset="0"/>
              <a:cs typeface="Aharoni" pitchFamily="2" charset="-79"/>
            </a:endParaRPr>
          </a:p>
        </p:txBody>
      </p:sp>
      <p:sp>
        <p:nvSpPr>
          <p:cNvPr id="3" name="Content Placeholder 2"/>
          <p:cNvSpPr>
            <a:spLocks noGrp="1"/>
          </p:cNvSpPr>
          <p:nvPr>
            <p:ph idx="1"/>
          </p:nvPr>
        </p:nvSpPr>
        <p:spPr/>
        <p:txBody>
          <a:bodyPr/>
          <a:lstStyle/>
          <a:p>
            <a:pPr marL="0" indent="0">
              <a:buNone/>
            </a:pPr>
            <a:r>
              <a:rPr lang="en-CA" dirty="0" smtClean="0"/>
              <a:t>The Abacus, also known as the “Counting Frame”. Created in the 1600’s, the Abacus was used </a:t>
            </a:r>
            <a:r>
              <a:rPr lang="en-CA" dirty="0"/>
              <a:t>by the </a:t>
            </a:r>
            <a:r>
              <a:rPr lang="en-CA" dirty="0" smtClean="0"/>
              <a:t>Mesopotamian, </a:t>
            </a:r>
            <a:r>
              <a:rPr lang="en-US" dirty="0"/>
              <a:t>Egyptian, Persian, Greek, </a:t>
            </a:r>
            <a:r>
              <a:rPr lang="en-US" dirty="0" smtClean="0"/>
              <a:t>Roman</a:t>
            </a:r>
            <a:r>
              <a:rPr lang="en-US" dirty="0"/>
              <a:t> </a:t>
            </a:r>
            <a:r>
              <a:rPr lang="en-US" dirty="0" smtClean="0"/>
              <a:t>and many more.</a:t>
            </a:r>
            <a:endParaRPr lang="en-US" dirty="0"/>
          </a:p>
        </p:txBody>
      </p:sp>
      <p:pic>
        <p:nvPicPr>
          <p:cNvPr id="1026" name="Picture 2" descr="U:\Profile\Desktop\abacus-compu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3068960"/>
            <a:ext cx="4572001" cy="30032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1957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t>The </a:t>
            </a:r>
            <a:r>
              <a:rPr lang="en-US" sz="6000" dirty="0" err="1"/>
              <a:t>Pascaline</a:t>
            </a:r>
            <a:r>
              <a:rPr lang="en-US" sz="6000" dirty="0"/>
              <a:t> </a:t>
            </a:r>
            <a:r>
              <a:rPr lang="en-US" sz="1600" dirty="0"/>
              <a:t>1642</a:t>
            </a:r>
          </a:p>
        </p:txBody>
      </p:sp>
      <p:sp>
        <p:nvSpPr>
          <p:cNvPr id="3" name="Content Placeholder 2"/>
          <p:cNvSpPr>
            <a:spLocks noGrp="1"/>
          </p:cNvSpPr>
          <p:nvPr>
            <p:ph idx="1"/>
          </p:nvPr>
        </p:nvSpPr>
        <p:spPr/>
        <p:txBody>
          <a:bodyPr/>
          <a:lstStyle/>
          <a:p>
            <a:pPr marL="0" indent="0">
              <a:buNone/>
            </a:pPr>
            <a:r>
              <a:rPr lang="en-CA" dirty="0" err="1"/>
              <a:t>Blaise</a:t>
            </a:r>
            <a:r>
              <a:rPr lang="en-CA" dirty="0"/>
              <a:t> </a:t>
            </a:r>
            <a:r>
              <a:rPr lang="en-CA" dirty="0" err="1"/>
              <a:t>pascal</a:t>
            </a:r>
            <a:r>
              <a:rPr lang="en-CA" dirty="0"/>
              <a:t> invented the first digital calculator to help his father with his work collecting taxes.  The user would dial the numbers he/she wanted to add together and the machine would automatically add them.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429000"/>
            <a:ext cx="3462139" cy="189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1262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6000" dirty="0" smtClean="0">
                <a:latin typeface="Arial Black" pitchFamily="34" charset="0"/>
              </a:rPr>
              <a:t>Fortran</a:t>
            </a:r>
            <a:r>
              <a:rPr lang="en-CA" sz="1600" dirty="0" smtClean="0">
                <a:latin typeface="Arial Black" pitchFamily="34" charset="0"/>
              </a:rPr>
              <a:t>1950’s</a:t>
            </a:r>
            <a:r>
              <a:rPr lang="en-CA" sz="6000" dirty="0" smtClean="0">
                <a:latin typeface="Arial Black" pitchFamily="34" charset="0"/>
              </a:rPr>
              <a:t> </a:t>
            </a:r>
            <a:endParaRPr lang="en-US" sz="6000" dirty="0">
              <a:latin typeface="Arial Black" pitchFamily="34" charset="0"/>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tx1"/>
                </a:solidFill>
              </a:rPr>
              <a:t>Fortran (Derived </a:t>
            </a:r>
            <a:r>
              <a:rPr lang="en-US" dirty="0">
                <a:solidFill>
                  <a:schemeClr val="tx1"/>
                </a:solidFill>
              </a:rPr>
              <a:t>from </a:t>
            </a:r>
            <a:r>
              <a:rPr lang="en-US" b="1" i="1" dirty="0">
                <a:solidFill>
                  <a:schemeClr val="tx1"/>
                </a:solidFill>
              </a:rPr>
              <a:t>For</a:t>
            </a:r>
            <a:r>
              <a:rPr lang="en-US" i="1" dirty="0">
                <a:solidFill>
                  <a:schemeClr val="tx1"/>
                </a:solidFill>
              </a:rPr>
              <a:t>mula </a:t>
            </a:r>
            <a:r>
              <a:rPr lang="en-US" b="1" i="1" dirty="0">
                <a:solidFill>
                  <a:schemeClr val="tx1"/>
                </a:solidFill>
              </a:rPr>
              <a:t>Tran</a:t>
            </a:r>
            <a:r>
              <a:rPr lang="en-US" i="1" dirty="0">
                <a:solidFill>
                  <a:schemeClr val="tx1"/>
                </a:solidFill>
              </a:rPr>
              <a:t>slating System</a:t>
            </a:r>
            <a:r>
              <a:rPr lang="en-US" dirty="0">
                <a:solidFill>
                  <a:schemeClr val="tx1"/>
                </a:solidFill>
              </a:rPr>
              <a:t>) is a </a:t>
            </a:r>
            <a:r>
              <a:rPr lang="en-US" dirty="0" smtClean="0">
                <a:solidFill>
                  <a:schemeClr val="tx1"/>
                </a:solidFill>
                <a:latin typeface="+mj-lt"/>
              </a:rPr>
              <a:t>general-purpose programming </a:t>
            </a:r>
            <a:r>
              <a:rPr lang="en-US" dirty="0">
                <a:solidFill>
                  <a:schemeClr val="tx1"/>
                </a:solidFill>
                <a:latin typeface="+mj-lt"/>
              </a:rPr>
              <a:t>language that is especially suited </a:t>
            </a:r>
            <a:r>
              <a:rPr lang="en-US" dirty="0" smtClean="0">
                <a:solidFill>
                  <a:schemeClr val="tx1"/>
                </a:solidFill>
                <a:latin typeface="+mj-lt"/>
              </a:rPr>
              <a:t>for scientific </a:t>
            </a:r>
            <a:r>
              <a:rPr lang="en-US" dirty="0">
                <a:solidFill>
                  <a:schemeClr val="tx1"/>
                </a:solidFill>
                <a:latin typeface="+mj-lt"/>
              </a:rPr>
              <a:t>computing. Originally developed by IBM </a:t>
            </a:r>
            <a:r>
              <a:rPr lang="en-US" dirty="0" smtClean="0">
                <a:solidFill>
                  <a:schemeClr val="tx1"/>
                </a:solidFill>
                <a:latin typeface="+mj-lt"/>
              </a:rPr>
              <a:t>in </a:t>
            </a:r>
            <a:r>
              <a:rPr lang="en-US" dirty="0">
                <a:solidFill>
                  <a:schemeClr val="tx1"/>
                </a:solidFill>
                <a:latin typeface="+mj-lt"/>
              </a:rPr>
              <a:t>the 1950s for scientific and engineering applications, Fortran came to dominate this area of programming early on and has been in continual use for over half </a:t>
            </a:r>
            <a:r>
              <a:rPr lang="en-US" dirty="0" smtClean="0">
                <a:solidFill>
                  <a:schemeClr val="tx1"/>
                </a:solidFill>
                <a:latin typeface="+mj-lt"/>
              </a:rPr>
              <a:t>a century. </a:t>
            </a:r>
            <a:r>
              <a:rPr lang="en-US" dirty="0">
                <a:solidFill>
                  <a:schemeClr val="tx1"/>
                </a:solidFill>
                <a:latin typeface="+mj-lt"/>
              </a:rPr>
              <a:t>It is one of the most popular languages in the area of high-performance </a:t>
            </a:r>
            <a:r>
              <a:rPr lang="en-US" dirty="0" smtClean="0">
                <a:solidFill>
                  <a:schemeClr val="tx1"/>
                </a:solidFill>
                <a:latin typeface="+mj-lt"/>
              </a:rPr>
              <a:t>computing </a:t>
            </a:r>
            <a:r>
              <a:rPr lang="en-US" dirty="0">
                <a:solidFill>
                  <a:schemeClr val="tx1"/>
                </a:solidFill>
                <a:latin typeface="+mj-lt"/>
              </a:rPr>
              <a:t>and is the language used for programs that benchmark and rank the world's fastest supercomputers.</a:t>
            </a:r>
          </a:p>
        </p:txBody>
      </p:sp>
      <p:pic>
        <p:nvPicPr>
          <p:cNvPr id="2050" name="Picture 2" descr="U:\Profile\Desktop\FortranCardPROJ039_agr.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9889" b="89988" l="6758" r="95614">
                        <a14:foregroundMark x1="32958" y1="20148" x2="6758" y2="16193"/>
                        <a14:foregroundMark x1="8951" y1="26329" x2="14108" y2="71446"/>
                        <a14:foregroundMark x1="92650" y1="15946" x2="92650" y2="83807"/>
                        <a14:foregroundMark x1="92531" y1="50433" x2="95614" y2="51051"/>
                      </a14:backgroundRemoval>
                    </a14:imgEffect>
                  </a14:imgLayer>
                </a14:imgProps>
              </a:ext>
              <a:ext uri="{28A0092B-C50C-407E-A947-70E740481C1C}">
                <a14:useLocalDpi xmlns:a14="http://schemas.microsoft.com/office/drawing/2010/main" val="0"/>
              </a:ext>
            </a:extLst>
          </a:blip>
          <a:srcRect/>
          <a:stretch>
            <a:fillRect/>
          </a:stretch>
        </p:blipFill>
        <p:spPr bwMode="auto">
          <a:xfrm>
            <a:off x="3203848" y="4797152"/>
            <a:ext cx="4793500" cy="229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699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6000" dirty="0" smtClean="0">
                <a:latin typeface="Arial Black" pitchFamily="34" charset="0"/>
              </a:rPr>
              <a:t>The Floppy Disk</a:t>
            </a:r>
            <a:r>
              <a:rPr lang="en-CA" sz="1600" dirty="0" smtClean="0">
                <a:latin typeface="Arial Black" pitchFamily="34" charset="0"/>
              </a:rPr>
              <a:t>1970’s</a:t>
            </a:r>
            <a:endParaRPr lang="en-US" sz="1600" dirty="0"/>
          </a:p>
        </p:txBody>
      </p:sp>
      <p:sp>
        <p:nvSpPr>
          <p:cNvPr id="3" name="Content Placeholder 2"/>
          <p:cNvSpPr>
            <a:spLocks noGrp="1"/>
          </p:cNvSpPr>
          <p:nvPr>
            <p:ph idx="1"/>
          </p:nvPr>
        </p:nvSpPr>
        <p:spPr/>
        <p:txBody>
          <a:bodyPr/>
          <a:lstStyle/>
          <a:p>
            <a:pPr marL="0" indent="0">
              <a:buNone/>
            </a:pPr>
            <a:r>
              <a:rPr lang="en-US" dirty="0"/>
              <a:t>A floppy disk, or diskette, is a disk storage medium composed of a disk of thin and flexible magnetic </a:t>
            </a:r>
            <a:r>
              <a:rPr lang="en-US" dirty="0" smtClean="0"/>
              <a:t>storage. Its </a:t>
            </a:r>
            <a:r>
              <a:rPr lang="en-US" dirty="0"/>
              <a:t>sealed in a rectangular plastic carrier lined with fabric that removes dust particles. Floppy disks are read and written by a floppy disk drive (FDD).</a:t>
            </a:r>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59194" y1="93000" x2="88287" y2="92667"/>
                      </a14:backgroundRemoval>
                    </a14:imgEffect>
                  </a14:imgLayer>
                </a14:imgProps>
              </a:ext>
              <a:ext uri="{28A0092B-C50C-407E-A947-70E740481C1C}">
                <a14:useLocalDpi xmlns:a14="http://schemas.microsoft.com/office/drawing/2010/main" val="0"/>
              </a:ext>
            </a:extLst>
          </a:blip>
          <a:srcRect/>
          <a:stretch>
            <a:fillRect/>
          </a:stretch>
        </p:blipFill>
        <p:spPr bwMode="auto">
          <a:xfrm>
            <a:off x="611560" y="3475868"/>
            <a:ext cx="3304972" cy="249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5344" b="100000" l="9804" r="100000">
                        <a14:foregroundMark x1="86631" y1="80662" x2="90731" y2="45802"/>
                        <a14:foregroundMark x1="88235" y1="88550" x2="87344" y2="91349"/>
                        <a14:foregroundMark x1="84135" y1="87786" x2="84848" y2="93893"/>
                        <a14:foregroundMark x1="86096" y1="30789" x2="66488" y2="11450"/>
                        <a14:foregroundMark x1="63815" y1="10433" x2="58289" y2="8397"/>
                        <a14:foregroundMark x1="55437" y1="10433" x2="46168" y2="11705"/>
                        <a14:foregroundMark x1="45811" y1="11959" x2="36720" y2="15267"/>
                        <a14:backgroundMark x1="79857" y1="75064" x2="59002" y2="21374"/>
                        <a14:backgroundMark x1="51693" y1="16285" x2="45276" y2="16285"/>
                        <a14:backgroundMark x1="45811" y1="15013" x2="40463" y2="17048"/>
                      </a14:backgroundRemoval>
                    </a14:imgEffect>
                  </a14:imgLayer>
                </a14:imgProps>
              </a:ext>
              <a:ext uri="{28A0092B-C50C-407E-A947-70E740481C1C}">
                <a14:useLocalDpi xmlns:a14="http://schemas.microsoft.com/office/drawing/2010/main" val="0"/>
              </a:ext>
            </a:extLst>
          </a:blip>
          <a:srcRect/>
          <a:stretch>
            <a:fillRect/>
          </a:stretch>
        </p:blipFill>
        <p:spPr bwMode="auto">
          <a:xfrm>
            <a:off x="4716016" y="2852936"/>
            <a:ext cx="396044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6535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Integrated Circuit</a:t>
            </a:r>
            <a:endParaRPr lang="en-US" dirty="0"/>
          </a:p>
        </p:txBody>
      </p:sp>
      <p:sp>
        <p:nvSpPr>
          <p:cNvPr id="3" name="Content Placeholder 2"/>
          <p:cNvSpPr>
            <a:spLocks noGrp="1"/>
          </p:cNvSpPr>
          <p:nvPr>
            <p:ph idx="1"/>
          </p:nvPr>
        </p:nvSpPr>
        <p:spPr/>
        <p:txBody>
          <a:bodyPr/>
          <a:lstStyle/>
          <a:p>
            <a:pPr marL="0" indent="0">
              <a:buNone/>
            </a:pPr>
            <a:r>
              <a:rPr lang="en-CA" dirty="0"/>
              <a:t>An integrated circuit or monolithic integrated circuit (also referred to as an IC, a chip, or a microchip) is a set of electronic circuits on one small plate ("chip") of semiconductor material, normally silicon. This can be made much smaller than a discrete circuit made from independent components. Integrated circuits are used in virtually all electronic equipment today and have revolutionized the world of electronics.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861048"/>
            <a:ext cx="3485045" cy="2319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7546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Speech Recognition</a:t>
            </a:r>
            <a:endParaRPr lang="en-US" dirty="0"/>
          </a:p>
        </p:txBody>
      </p:sp>
      <p:sp>
        <p:nvSpPr>
          <p:cNvPr id="3" name="Content Placeholder 2"/>
          <p:cNvSpPr>
            <a:spLocks noGrp="1"/>
          </p:cNvSpPr>
          <p:nvPr>
            <p:ph idx="1"/>
          </p:nvPr>
        </p:nvSpPr>
        <p:spPr/>
        <p:txBody>
          <a:bodyPr/>
          <a:lstStyle/>
          <a:p>
            <a:pPr marL="0" indent="0">
              <a:buNone/>
            </a:pPr>
            <a:r>
              <a:rPr lang="en-US" dirty="0"/>
              <a:t>In computer science, speech recognition (SR) is the translation of spoken words into text. It is also known as "automatic speech recognition", "ASR", "computer speech recognition", "speech to text", or just "STT".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861048"/>
            <a:ext cx="2438400"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848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Gesture Recognition</a:t>
            </a:r>
            <a:endParaRPr lang="en-US" dirty="0"/>
          </a:p>
        </p:txBody>
      </p:sp>
      <p:sp>
        <p:nvSpPr>
          <p:cNvPr id="3" name="Content Placeholder 2"/>
          <p:cNvSpPr>
            <a:spLocks noGrp="1"/>
          </p:cNvSpPr>
          <p:nvPr>
            <p:ph idx="1"/>
          </p:nvPr>
        </p:nvSpPr>
        <p:spPr/>
        <p:txBody>
          <a:bodyPr>
            <a:normAutofit/>
          </a:bodyPr>
          <a:lstStyle/>
          <a:p>
            <a:pPr marL="0" indent="0">
              <a:buNone/>
            </a:pPr>
            <a:r>
              <a:rPr lang="en-US" dirty="0"/>
              <a:t>Gesture recognition is a topic in computer science and language technology with the goal of interpreting human gestures via mathematical algorithms. Gestures can originate from any bodily motion or state but commonly originate from the face or hand. Current focuses in the field include emotion recognition from the face and hand gesture recognition. Many approaches have been made using cameras and computer vision algorithms to interpret sign language. However, the identification and recognition of posture, gait, proxemics, and human behaviors is also the subject of gesture recognition techniques</a:t>
            </a:r>
            <a:r>
              <a:rPr lang="en-US" dirty="0" smtClean="0"/>
              <a:t>.</a:t>
            </a:r>
            <a:endParaRPr lang="en-US" dirty="0"/>
          </a:p>
        </p:txBody>
      </p:sp>
    </p:spTree>
    <p:extLst>
      <p:ext uri="{BB962C8B-B14F-4D97-AF65-F5344CB8AC3E}">
        <p14:creationId xmlns:p14="http://schemas.microsoft.com/office/powerpoint/2010/main" val="3391245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Grace Hopper</a:t>
            </a:r>
            <a:endParaRPr lang="en-US" dirty="0"/>
          </a:p>
        </p:txBody>
      </p:sp>
      <p:sp>
        <p:nvSpPr>
          <p:cNvPr id="3" name="Content Placeholder 2"/>
          <p:cNvSpPr>
            <a:spLocks noGrp="1"/>
          </p:cNvSpPr>
          <p:nvPr>
            <p:ph idx="1"/>
          </p:nvPr>
        </p:nvSpPr>
        <p:spPr/>
        <p:txBody>
          <a:bodyPr/>
          <a:lstStyle/>
          <a:p>
            <a:pPr marL="0" indent="0">
              <a:buNone/>
            </a:pPr>
            <a:r>
              <a:rPr lang="en-US" dirty="0" smtClean="0"/>
              <a:t>Grace </a:t>
            </a:r>
            <a:r>
              <a:rPr lang="en-US" dirty="0"/>
              <a:t>Murray Hopper (December 9, 1906 – January 1, 1992) was an American computer scientist and United States Navy rear admiral. A pioneer in the field, she was one of the first programmers of the Harvard Mark I computer, and developed the first compiler for a computer programming language. She popularized the idea of </a:t>
            </a:r>
            <a:endParaRPr lang="en-US" dirty="0" smtClean="0"/>
          </a:p>
          <a:p>
            <a:pPr marL="0" indent="0">
              <a:buNone/>
            </a:pPr>
            <a:r>
              <a:rPr lang="en-US" dirty="0" smtClean="0"/>
              <a:t>machine-independent programming</a:t>
            </a:r>
          </a:p>
          <a:p>
            <a:pPr marL="0" indent="0">
              <a:buNone/>
            </a:pPr>
            <a:r>
              <a:rPr lang="en-US" dirty="0" smtClean="0"/>
              <a:t> </a:t>
            </a:r>
            <a:r>
              <a:rPr lang="en-US" dirty="0"/>
              <a:t>languages, which led to the </a:t>
            </a:r>
            <a:endParaRPr lang="en-US" dirty="0" smtClean="0"/>
          </a:p>
          <a:p>
            <a:pPr marL="0" indent="0">
              <a:buNone/>
            </a:pPr>
            <a:r>
              <a:rPr lang="en-US" dirty="0" smtClean="0"/>
              <a:t>development </a:t>
            </a:r>
            <a:r>
              <a:rPr lang="en-US" dirty="0"/>
              <a:t>of </a:t>
            </a:r>
            <a:r>
              <a:rPr lang="en-US" dirty="0" smtClean="0"/>
              <a:t>COBOL.</a:t>
            </a:r>
            <a:endParaRPr lang="en-US" dirty="0"/>
          </a:p>
          <a:p>
            <a:pPr marL="0" indent="0">
              <a:buNone/>
            </a:pP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3645024"/>
            <a:ext cx="22860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1689721"/>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141</TotalTime>
  <Words>842</Words>
  <Application>Microsoft Office PowerPoint</Application>
  <PresentationFormat>On-screen Show (4:3)</PresentationFormat>
  <Paragraphs>36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Thatch</vt:lpstr>
      <vt:lpstr>History Of  Computers</vt:lpstr>
      <vt:lpstr>Abacus1600BC</vt:lpstr>
      <vt:lpstr>The Pascaline 1642</vt:lpstr>
      <vt:lpstr>Fortran1950’s </vt:lpstr>
      <vt:lpstr>The Floppy Disk1970’s</vt:lpstr>
      <vt:lpstr>Integrated Circuit</vt:lpstr>
      <vt:lpstr>Speech Recognition</vt:lpstr>
      <vt:lpstr>Gesture Recognition</vt:lpstr>
      <vt:lpstr>Grace Hopper</vt:lpstr>
      <vt:lpstr>Charles Babbage1830’s </vt:lpstr>
      <vt:lpstr>Sorting and tabulating machine 1890 </vt:lpstr>
      <vt:lpstr>Mark One1937</vt:lpstr>
      <vt:lpstr>Steve Jobs</vt:lpstr>
      <vt:lpstr>The Laptop1979</vt:lpstr>
    </vt:vector>
  </TitlesOfParts>
  <Company>Durham District School Board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Computers</dc:title>
  <dc:creator>]</dc:creator>
  <cp:lastModifiedBy>JUSTIN J BUKOVEC</cp:lastModifiedBy>
  <cp:revision>10</cp:revision>
  <dcterms:created xsi:type="dcterms:W3CDTF">2014-02-06T13:43:40Z</dcterms:created>
  <dcterms:modified xsi:type="dcterms:W3CDTF">2014-02-07T14:54:09Z</dcterms:modified>
</cp:coreProperties>
</file>